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721" r:id="rId2"/>
    <p:sldId id="829" r:id="rId3"/>
    <p:sldId id="833" r:id="rId4"/>
    <p:sldId id="773" r:id="rId5"/>
    <p:sldId id="836" r:id="rId6"/>
    <p:sldId id="834" r:id="rId7"/>
    <p:sldId id="839" r:id="rId8"/>
    <p:sldId id="837" r:id="rId9"/>
    <p:sldId id="838" r:id="rId10"/>
    <p:sldId id="840" r:id="rId11"/>
    <p:sldId id="841" r:id="rId12"/>
    <p:sldId id="823" r:id="rId13"/>
    <p:sldId id="7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9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6057" autoAdjust="0"/>
  </p:normalViewPr>
  <p:slideViewPr>
    <p:cSldViewPr>
      <p:cViewPr varScale="1">
        <p:scale>
          <a:sx n="94" d="100"/>
          <a:sy n="94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\Documents\ATELIER%20REGIONAL%20OIF\analysepartirdesoutilsdelafrancophonie\GADDF_SCRP_grille_format_exerci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\Documents\ATELIER%20REGIONAL%20OIF\analysepartirdesoutilsdelafrancophonie\GADDF_SCRP_grille_format_exerci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alysepartirdesoutilsdelafrancophonie\GADDF_Cotonou_grille_format_exerci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alysepartirdesoutilsdelafrancophonie\GADDF_Cotonou_grille_format_exerc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066152072929"/>
          <c:y val="0.101398601398601"/>
          <c:w val="0.478586912025026"/>
          <c:h val="0.751988111345237"/>
        </c:manualLayout>
      </c:layout>
      <c:radarChart>
        <c:radarStyle val="marker"/>
        <c:varyColors val="0"/>
        <c:ser>
          <c:idx val="0"/>
          <c:order val="0"/>
          <c:tx>
            <c:strRef>
              <c:f>Résultats!$C$10</c:f>
              <c:strCache>
                <c:ptCount val="1"/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C000"/>
              </a:solidFill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Résultats!$C$4:$C$8</c:f>
              <c:numCache>
                <c:formatCode>0%</c:formatCode>
                <c:ptCount val="5"/>
                <c:pt idx="0">
                  <c:v>0.573863636363636</c:v>
                </c:pt>
                <c:pt idx="1">
                  <c:v>0.218913043478261</c:v>
                </c:pt>
                <c:pt idx="2">
                  <c:v>0.50275</c:v>
                </c:pt>
                <c:pt idx="3">
                  <c:v>0.481666666666667</c:v>
                </c:pt>
                <c:pt idx="4">
                  <c:v>0.1865</c:v>
                </c:pt>
              </c:numCache>
            </c:numRef>
          </c:val>
        </c:ser>
        <c:ser>
          <c:idx val="1"/>
          <c:order val="1"/>
          <c:tx>
            <c:strRef>
              <c:f>Résultats!$D$10</c:f>
              <c:strCache>
                <c:ptCount val="1"/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Résultats!$D$4:$D$8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Résultats!$E$10</c:f>
              <c:strCache>
                <c:ptCount val="1"/>
              </c:strCache>
            </c:strRef>
          </c:tx>
          <c:spPr>
            <a:ln w="38100">
              <a:solidFill>
                <a:srgbClr val="99CC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99CCFF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Résultats!$E$4:$E$8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Résultats!$F$10</c:f>
              <c:strCache>
                <c:ptCount val="1"/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dPt>
            <c:idx val="2"/>
            <c:bubble3D val="0"/>
            <c:spPr>
              <a:ln w="38100">
                <a:solidFill>
                  <a:srgbClr val="808080"/>
                </a:solidFill>
                <a:prstDash val="solid"/>
              </a:ln>
            </c:spPr>
          </c:dPt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Résultats!$F$4:$F$8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Résultats!$G$10</c:f>
              <c:strCache>
                <c:ptCount val="1"/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plus"/>
            <c:size val="7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Résultats!$G$4:$G$8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64635880"/>
        <c:axId val="-1969332280"/>
      </c:radarChart>
      <c:catAx>
        <c:axId val="-1964635880"/>
        <c:scaling>
          <c:orientation val="minMax"/>
        </c:scaling>
        <c:delete val="0"/>
        <c:axPos val="b"/>
        <c:majorGridlines>
          <c:spPr>
            <a:ln w="25400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-1969332280"/>
        <c:crosses val="autoZero"/>
        <c:auto val="0"/>
        <c:lblAlgn val="ctr"/>
        <c:lblOffset val="100"/>
        <c:noMultiLvlLbl val="0"/>
      </c:catAx>
      <c:valAx>
        <c:axId val="-1969332280"/>
        <c:scaling>
          <c:orientation val="minMax"/>
          <c:max val="1.0"/>
        </c:scaling>
        <c:delete val="0"/>
        <c:axPos val="l"/>
        <c:majorGridlines>
          <c:spPr>
            <a:ln w="25400">
              <a:solidFill>
                <a:srgbClr val="969696"/>
              </a:solidFill>
              <a:prstDash val="lgDash"/>
            </a:ln>
          </c:spPr>
        </c:majorGridlines>
        <c:numFmt formatCode="0%" sourceLinked="1"/>
        <c:majorTickMark val="cross"/>
        <c:minorTickMark val="cross"/>
        <c:tickLblPos val="nextTo"/>
        <c:spPr>
          <a:ln w="254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-1964635880"/>
        <c:crosses val="autoZero"/>
        <c:crossBetween val="between"/>
        <c:majorUnit val="0.5"/>
        <c:minorUnit val="0.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0200444869205"/>
          <c:y val="0.825174738729799"/>
          <c:w val="0.688126841287696"/>
          <c:h val="0.12762225617320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>
      <a:solidFill>
        <a:srgbClr val="339966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980219863821"/>
          <c:y val="0.114024432754153"/>
          <c:w val="0.499285389961931"/>
          <c:h val="0.61013986013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Résultats!$C$10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Résultats!$C$9</c:f>
              <c:numCache>
                <c:formatCode>0%</c:formatCode>
                <c:ptCount val="1"/>
                <c:pt idx="0">
                  <c:v>0.680555555555556</c:v>
                </c:pt>
              </c:numCache>
            </c:numRef>
          </c:val>
        </c:ser>
        <c:ser>
          <c:idx val="1"/>
          <c:order val="1"/>
          <c:tx>
            <c:strRef>
              <c:f>Résultats!$D$10</c:f>
              <c:strCache>
                <c:ptCount val="1"/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Résultats!$D$9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Résultats!$E$10</c:f>
              <c:strCache>
                <c:ptCount val="1"/>
              </c:strCache>
            </c:strRef>
          </c:tx>
          <c:spPr>
            <a:solidFill>
              <a:srgbClr val="33CCCC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Résultats!$E$9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Résultats!$F$10</c:f>
              <c:strCache>
                <c:ptCount val="1"/>
              </c:strCache>
            </c:strRef>
          </c:tx>
          <c:spPr>
            <a:solidFill>
              <a:srgbClr val="969696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Résultats!$F$9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Résultats!$G$10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Résultats!$G$9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7506472"/>
        <c:axId val="-2040867928"/>
      </c:barChart>
      <c:catAx>
        <c:axId val="-2017506472"/>
        <c:scaling>
          <c:orientation val="minMax"/>
        </c:scaling>
        <c:delete val="0"/>
        <c:axPos val="b"/>
        <c:majorGridlines>
          <c:spPr>
            <a:ln w="25400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fr-CA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040867928"/>
        <c:crosses val="autoZero"/>
        <c:auto val="0"/>
        <c:lblAlgn val="ctr"/>
        <c:lblOffset val="100"/>
        <c:noMultiLvlLbl val="0"/>
      </c:catAx>
      <c:valAx>
        <c:axId val="-2040867928"/>
        <c:scaling>
          <c:orientation val="minMax"/>
          <c:max val="1.0"/>
        </c:scaling>
        <c:delete val="0"/>
        <c:axPos val="l"/>
        <c:majorGridlines>
          <c:spPr>
            <a:ln w="25400">
              <a:solidFill>
                <a:srgbClr val="969696"/>
              </a:solidFill>
              <a:prstDash val="lgDash"/>
            </a:ln>
          </c:spPr>
        </c:majorGridlines>
        <c:numFmt formatCode="0%" sourceLinked="1"/>
        <c:majorTickMark val="cross"/>
        <c:minorTickMark val="cross"/>
        <c:tickLblPos val="nextTo"/>
        <c:spPr>
          <a:ln w="254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lang="fr-CA" sz="850" b="0" i="0" u="none" strike="noStrike" baseline="0">
                <a:solidFill>
                  <a:srgbClr val="969696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017506472"/>
        <c:crosses val="autoZero"/>
        <c:crossBetween val="between"/>
        <c:majorUnit val="0.5"/>
        <c:minorUnit val="0.25"/>
      </c:valAx>
      <c:spPr>
        <a:solidFill>
          <a:schemeClr val="lt1"/>
        </a:solidFill>
        <a:ln w="25400" cap="flat" cmpd="sng" algn="ctr">
          <a:solidFill>
            <a:srgbClr val="969696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0131888429200587"/>
          <c:y val="0.875261514392315"/>
          <c:w val="0.887269770876359"/>
          <c:h val="0.038630863449761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fr-CA" sz="99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25400" cmpd="sng">
      <a:solidFill>
        <a:srgbClr val="339966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066152072929"/>
          <c:y val="0.101398601398601"/>
          <c:w val="0.478586912025026"/>
          <c:h val="0.751988111345237"/>
        </c:manualLayout>
      </c:layout>
      <c:radarChart>
        <c:radarStyle val="marker"/>
        <c:varyColors val="0"/>
        <c:ser>
          <c:idx val="0"/>
          <c:order val="0"/>
          <c:tx>
            <c:strRef>
              <c:f>Résultats!$C$10</c:f>
              <c:strCache>
                <c:ptCount val="1"/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C000"/>
              </a:solidFill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Résultats!$C$4:$C$8</c:f>
              <c:numCache>
                <c:formatCode>0%</c:formatCode>
                <c:ptCount val="5"/>
                <c:pt idx="0">
                  <c:v>0.314857142857143</c:v>
                </c:pt>
                <c:pt idx="1">
                  <c:v>0.2</c:v>
                </c:pt>
                <c:pt idx="2">
                  <c:v>0.425957446808511</c:v>
                </c:pt>
                <c:pt idx="3">
                  <c:v>0.232758620689655</c:v>
                </c:pt>
                <c:pt idx="4">
                  <c:v>0.388461538461538</c:v>
                </c:pt>
              </c:numCache>
            </c:numRef>
          </c:val>
        </c:ser>
        <c:ser>
          <c:idx val="1"/>
          <c:order val="1"/>
          <c:tx>
            <c:strRef>
              <c:f>Résultats!$D$10</c:f>
              <c:strCache>
                <c:ptCount val="1"/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Résultats!$D$4:$D$8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Résultats!$E$10</c:f>
              <c:strCache>
                <c:ptCount val="1"/>
              </c:strCache>
            </c:strRef>
          </c:tx>
          <c:spPr>
            <a:ln w="38100">
              <a:solidFill>
                <a:srgbClr val="99CC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99CCFF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Résultats!$E$4:$E$8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Résultats!$F$10</c:f>
              <c:strCache>
                <c:ptCount val="1"/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dPt>
            <c:idx val="2"/>
            <c:bubble3D val="0"/>
            <c:spPr>
              <a:ln w="38100">
                <a:solidFill>
                  <a:srgbClr val="808080"/>
                </a:solidFill>
                <a:prstDash val="solid"/>
              </a:ln>
            </c:spPr>
          </c:dPt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Résultats!$F$4:$F$8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Résultats!$G$10</c:f>
              <c:strCache>
                <c:ptCount val="1"/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plus"/>
            <c:size val="7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Résultats!$B$4:$B$8</c:f>
              <c:strCache>
                <c:ptCount val="5"/>
                <c:pt idx="0">
                  <c:v>ÉTHIQUE</c:v>
                </c:pt>
                <c:pt idx="1">
                  <c:v>ÉCOLOGIQUE</c:v>
                </c:pt>
                <c:pt idx="2">
                  <c:v>SOCIAL</c:v>
                </c:pt>
                <c:pt idx="3">
                  <c:v>ÉCONOMIQUE</c:v>
                </c:pt>
                <c:pt idx="4">
                  <c:v>CULTURELLE</c:v>
                </c:pt>
              </c:strCache>
            </c:strRef>
          </c:cat>
          <c:val>
            <c:numRef>
              <c:f>Résultats!$G$4:$G$8</c:f>
              <c:numCache>
                <c:formatCode>0%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033592"/>
        <c:axId val="-1970045224"/>
      </c:radarChart>
      <c:catAx>
        <c:axId val="-1970033592"/>
        <c:scaling>
          <c:orientation val="minMax"/>
        </c:scaling>
        <c:delete val="0"/>
        <c:axPos val="b"/>
        <c:majorGridlines>
          <c:spPr>
            <a:ln w="25400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fr-CA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1970045224"/>
        <c:crosses val="autoZero"/>
        <c:auto val="0"/>
        <c:lblAlgn val="ctr"/>
        <c:lblOffset val="100"/>
        <c:noMultiLvlLbl val="0"/>
      </c:catAx>
      <c:valAx>
        <c:axId val="-1970045224"/>
        <c:scaling>
          <c:orientation val="minMax"/>
          <c:max val="1.0"/>
        </c:scaling>
        <c:delete val="0"/>
        <c:axPos val="l"/>
        <c:majorGridlines>
          <c:spPr>
            <a:ln w="25400">
              <a:solidFill>
                <a:srgbClr val="969696"/>
              </a:solidFill>
              <a:prstDash val="lgDash"/>
            </a:ln>
          </c:spPr>
        </c:majorGridlines>
        <c:numFmt formatCode="0%" sourceLinked="1"/>
        <c:majorTickMark val="cross"/>
        <c:minorTickMark val="cross"/>
        <c:tickLblPos val="nextTo"/>
        <c:spPr>
          <a:ln w="254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lang="fr-CA" sz="1000" b="0" i="0" u="none" strike="noStrike" baseline="0">
                <a:solidFill>
                  <a:srgbClr val="969696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1970033592"/>
        <c:crosses val="autoZero"/>
        <c:crossBetween val="between"/>
        <c:majorUnit val="0.5"/>
        <c:minorUnit val="0.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0200444869205"/>
          <c:y val="0.825174738729799"/>
          <c:w val="0.688126841287696"/>
          <c:h val="0.12762225617320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fr-CA" sz="99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25400">
      <a:solidFill>
        <a:srgbClr val="339966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632438068527"/>
          <c:y val="0.108964859846492"/>
          <c:w val="0.499285389961931"/>
          <c:h val="0.61013986013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Résultats!$C$10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Résultats!$C$9</c:f>
              <c:numCache>
                <c:formatCode>0%</c:formatCode>
                <c:ptCount val="1"/>
                <c:pt idx="0">
                  <c:v>0.596153846153846</c:v>
                </c:pt>
              </c:numCache>
            </c:numRef>
          </c:val>
        </c:ser>
        <c:ser>
          <c:idx val="1"/>
          <c:order val="1"/>
          <c:tx>
            <c:strRef>
              <c:f>Résultats!$D$10</c:f>
              <c:strCache>
                <c:ptCount val="1"/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Résultats!$D$9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Résultats!$E$10</c:f>
              <c:strCache>
                <c:ptCount val="1"/>
              </c:strCache>
            </c:strRef>
          </c:tx>
          <c:spPr>
            <a:solidFill>
              <a:srgbClr val="33CCCC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Résultats!$E$9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Résultats!$F$10</c:f>
              <c:strCache>
                <c:ptCount val="1"/>
              </c:strCache>
            </c:strRef>
          </c:tx>
          <c:spPr>
            <a:solidFill>
              <a:srgbClr val="969696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Résultats!$F$9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Résultats!$G$10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Résultats!$B$9</c:f>
              <c:strCache>
                <c:ptCount val="1"/>
                <c:pt idx="0">
                  <c:v>GOUVERNANCE</c:v>
                </c:pt>
              </c:strCache>
            </c:strRef>
          </c:cat>
          <c:val>
            <c:numRef>
              <c:f>Résultats!$G$9</c:f>
              <c:numCache>
                <c:formatCode>0%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9324312"/>
        <c:axId val="-1969379800"/>
      </c:barChart>
      <c:catAx>
        <c:axId val="-1969324312"/>
        <c:scaling>
          <c:orientation val="minMax"/>
        </c:scaling>
        <c:delete val="0"/>
        <c:axPos val="b"/>
        <c:majorGridlines>
          <c:spPr>
            <a:ln w="25400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fr-CA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1969379800"/>
        <c:crosses val="autoZero"/>
        <c:auto val="0"/>
        <c:lblAlgn val="ctr"/>
        <c:lblOffset val="100"/>
        <c:noMultiLvlLbl val="0"/>
      </c:catAx>
      <c:valAx>
        <c:axId val="-1969379800"/>
        <c:scaling>
          <c:orientation val="minMax"/>
          <c:max val="1.0"/>
        </c:scaling>
        <c:delete val="0"/>
        <c:axPos val="l"/>
        <c:majorGridlines>
          <c:spPr>
            <a:ln w="25400">
              <a:solidFill>
                <a:srgbClr val="969696"/>
              </a:solidFill>
              <a:prstDash val="lgDash"/>
            </a:ln>
          </c:spPr>
        </c:majorGridlines>
        <c:numFmt formatCode="0%" sourceLinked="1"/>
        <c:majorTickMark val="cross"/>
        <c:minorTickMark val="cross"/>
        <c:tickLblPos val="nextTo"/>
        <c:spPr>
          <a:ln w="254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lang="fr-CA" sz="850" b="0" i="0" u="none" strike="noStrike" baseline="0">
                <a:solidFill>
                  <a:srgbClr val="969696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1969324312"/>
        <c:crosses val="autoZero"/>
        <c:crossBetween val="between"/>
        <c:majorUnit val="0.5"/>
        <c:minorUnit val="0.25"/>
      </c:valAx>
      <c:spPr>
        <a:solidFill>
          <a:schemeClr val="lt1"/>
        </a:solidFill>
        <a:ln w="25400" cap="flat" cmpd="sng" algn="ctr">
          <a:solidFill>
            <a:srgbClr val="969696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0131888429200587"/>
          <c:y val="0.875261514392315"/>
          <c:w val="0.887269770876359"/>
          <c:h val="0.038630863449761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fr-CA" sz="99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25400" cmpd="sng">
      <a:solidFill>
        <a:srgbClr val="339966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73C6A-0854-44EE-ACCB-918D33387130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349ED-A5D2-4044-BA4B-382E49EEDBD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353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02F4-0835-4B83-8B9A-D98A423B54B4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1E31-B0D9-4256-9BB8-BE5D5EA077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42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86973-1523-43BE-A1BE-E03402649A1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59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9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et modifiez le titre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C5D8925-5B67-450B-8971-A231A84F4418}" type="datetimeFigureOut">
              <a:rPr lang="fr-CA" smtClean="0"/>
              <a:pPr/>
              <a:t>2016-07-18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5BE266-A1BF-461A-847A-205EA1AB9BDA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031" name="Image 7" descr="DIAPO ECO_CONSEIL-0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97563"/>
            <a:ext cx="9144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9" descr="DIAPO ECO_CONSEIL-04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KrvgKDXrsgCFQZ3Pgod3_cDDQ&amp;url=http://www.uqac.ca/uqac_en_bref/a_propos_du_site/logo.php&amp;psig=AFQjCNGBfdT5GvXjz21oUZLnmpedM4PzOg&amp;ust=1444249579877740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_villeneuve@uqac.ca" TargetMode="External"/><Relationship Id="rId4" Type="http://schemas.openxmlformats.org/officeDocument/2006/relationships/hyperlink" Target="mailto:georges.lanmafankpotin1@uqac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grammes.uqac.ca/07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944216"/>
          </a:xfrm>
        </p:spPr>
        <p:txBody>
          <a:bodyPr>
            <a:noAutofit/>
          </a:bodyPr>
          <a:lstStyle/>
          <a:p>
            <a:r>
              <a:rPr lang="fr-CA" sz="4000" b="1" dirty="0" smtClean="0"/>
              <a:t/>
            </a:r>
            <a:br>
              <a:rPr lang="fr-CA" sz="4000" b="1" dirty="0" smtClean="0"/>
            </a:br>
            <a:r>
              <a:rPr lang="fr-CA" sz="4000" b="1" dirty="0" smtClean="0"/>
              <a:t> Des outils pour la mise en œuvre </a:t>
            </a:r>
            <a:br>
              <a:rPr lang="fr-CA" sz="4000" b="1" dirty="0" smtClean="0"/>
            </a:br>
            <a:r>
              <a:rPr lang="fr-CA" sz="4000" b="1" dirty="0" smtClean="0"/>
              <a:t>du PDD-H2030</a:t>
            </a:r>
            <a:br>
              <a:rPr lang="fr-CA" sz="4000" b="1" dirty="0" smtClean="0"/>
            </a:br>
            <a:r>
              <a:rPr lang="fr-CA" sz="4000" b="1" dirty="0" smtClean="0"/>
              <a:t>      </a:t>
            </a:r>
            <a:r>
              <a:rPr lang="fr-CA" sz="4000" dirty="0" smtClean="0"/>
              <a:t/>
            </a:r>
            <a:br>
              <a:rPr lang="fr-CA" sz="4000" dirty="0" smtClean="0"/>
            </a:br>
            <a:endParaRPr lang="fr-CA" sz="4000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992888" cy="211264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Claude Villeneuve, Professeur titulaire</a:t>
            </a:r>
          </a:p>
          <a:p>
            <a:pPr>
              <a:defRPr/>
            </a:pP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Georges </a:t>
            </a:r>
            <a:r>
              <a:rPr lang="fr-CA" b="1" dirty="0" err="1" smtClean="0">
                <a:solidFill>
                  <a:schemeClr val="accent3">
                    <a:lumMod val="75000"/>
                  </a:schemeClr>
                </a:solidFill>
              </a:rPr>
              <a:t>Lanmafankpotin</a:t>
            </a: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, Professeur associé</a:t>
            </a:r>
          </a:p>
          <a:p>
            <a:pPr>
              <a:defRPr/>
            </a:pPr>
            <a:r>
              <a:rPr lang="fr-CA" sz="2600" b="1" dirty="0" smtClean="0">
                <a:solidFill>
                  <a:schemeClr val="accent3">
                    <a:lumMod val="75000"/>
                  </a:schemeClr>
                </a:solidFill>
              </a:rPr>
              <a:t>Avec la collaboration de David </a:t>
            </a:r>
            <a:r>
              <a:rPr lang="fr-CA" sz="26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fr-CA" sz="2600" b="1" dirty="0" smtClean="0">
                <a:solidFill>
                  <a:schemeClr val="accent3">
                    <a:lumMod val="75000"/>
                  </a:schemeClr>
                </a:solidFill>
              </a:rPr>
              <a:t>remblay et Olivier </a:t>
            </a:r>
            <a:r>
              <a:rPr lang="fr-CA" sz="2600" b="1" dirty="0" err="1" smtClean="0">
                <a:solidFill>
                  <a:schemeClr val="accent3">
                    <a:lumMod val="75000"/>
                  </a:schemeClr>
                </a:solidFill>
              </a:rPr>
              <a:t>Riffon</a:t>
            </a:r>
            <a:endParaRPr lang="fr-CA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CA" sz="2600" b="1" dirty="0" smtClean="0">
                <a:solidFill>
                  <a:schemeClr val="accent3">
                    <a:lumMod val="75000"/>
                  </a:schemeClr>
                </a:solidFill>
              </a:rPr>
              <a:t>Chaire de recherche en éco-conseil</a:t>
            </a:r>
          </a:p>
          <a:p>
            <a:pPr>
              <a:defRPr/>
            </a:pPr>
            <a:endParaRPr lang="fr-CA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CA" sz="2400" b="1" dirty="0" smtClean="0"/>
              <a:t>Événement parallèle</a:t>
            </a:r>
          </a:p>
          <a:p>
            <a:pPr>
              <a:defRPr/>
            </a:pPr>
            <a:r>
              <a:rPr lang="fr-CA" sz="2400" b="1" dirty="0" smtClean="0"/>
              <a:t>Forum politique de haut niveau</a:t>
            </a:r>
          </a:p>
          <a:p>
            <a:pPr>
              <a:defRPr/>
            </a:pPr>
            <a:r>
              <a:rPr lang="fr-CA" sz="2400" b="1" dirty="0" smtClean="0"/>
              <a:t>New-York le 19 juillet 2016</a:t>
            </a:r>
            <a:endParaRPr lang="fr-CA" sz="2400" dirty="0" smtClean="0"/>
          </a:p>
          <a:p>
            <a:pPr>
              <a:defRPr/>
            </a:pPr>
            <a:endParaRPr lang="fr-CA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Image 5" descr="IFDD_OI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627784" cy="1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uqac.ca/uqac_en_bref/a_propos_du_site/logos_officiels/uqac_logo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944216" cy="126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0755"/>
          <a:stretch/>
        </p:blipFill>
        <p:spPr bwMode="auto">
          <a:xfrm>
            <a:off x="1" y="1"/>
            <a:ext cx="3357554" cy="19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810" t="19441" r="53688" b="45280"/>
          <a:stretch/>
        </p:blipFill>
        <p:spPr>
          <a:xfrm>
            <a:off x="3430194" y="0"/>
            <a:ext cx="5713806" cy="21873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37" t="19760" r="73278" b="29120"/>
          <a:stretch/>
        </p:blipFill>
        <p:spPr>
          <a:xfrm>
            <a:off x="1079706" y="1745456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3"/>
          <p:cNvSpPr>
            <a:spLocks noGrp="1"/>
          </p:cNvSpPr>
          <p:nvPr>
            <p:ph sz="half" idx="2"/>
          </p:nvPr>
        </p:nvSpPr>
        <p:spPr>
          <a:xfrm>
            <a:off x="3009900" y="714356"/>
            <a:ext cx="1490662" cy="542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b="1" dirty="0" smtClean="0"/>
              <a:t>GADD</a:t>
            </a:r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r>
              <a:rPr lang="fr-FR" sz="2000" b="1" dirty="0" smtClean="0"/>
              <a:t>GPC-ODD</a:t>
            </a:r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r>
              <a:rPr lang="fr-FR" sz="2000" b="1" dirty="0" smtClean="0"/>
              <a:t>ATLAS ODD</a:t>
            </a:r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r>
              <a:rPr lang="fr-FR" sz="2000" b="1" dirty="0" smtClean="0"/>
              <a:t>FGDD</a:t>
            </a:r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r>
              <a:rPr lang="fr-FR" sz="2000" b="1" dirty="0" smtClean="0"/>
              <a:t>GCDD</a:t>
            </a:r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  <a:p>
            <a:pPr eaLnBrk="1" hangingPunct="1">
              <a:buFontTx/>
              <a:buNone/>
            </a:pPr>
            <a:endParaRPr lang="fr-FR" sz="2000" b="1" dirty="0" smtClean="0"/>
          </a:p>
        </p:txBody>
      </p:sp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1285884" y="71438"/>
            <a:ext cx="8215338" cy="428604"/>
          </a:xfrm>
        </p:spPr>
        <p:txBody>
          <a:bodyPr/>
          <a:lstStyle/>
          <a:p>
            <a:pPr eaLnBrk="1" hangingPunct="1"/>
            <a:r>
              <a:rPr lang="fr-FR" sz="3200" dirty="0" smtClean="0"/>
              <a:t>Chaîne de l’Analyse Systémique de Durabilité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00100" y="547686"/>
            <a:ext cx="431772" cy="5486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O</a:t>
            </a:r>
          </a:p>
          <a:p>
            <a:pPr algn="ctr" eaLnBrk="0" hangingPunct="0">
              <a:defRPr/>
            </a:pPr>
            <a:r>
              <a:rPr lang="fr-FR" sz="1400" b="1" dirty="0" smtClean="0"/>
              <a:t>P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É</a:t>
            </a:r>
          </a:p>
          <a:p>
            <a:pPr algn="ctr" eaLnBrk="0" hangingPunct="0">
              <a:defRPr/>
            </a:pPr>
            <a:r>
              <a:rPr lang="fr-FR" sz="1400" b="1" dirty="0" smtClean="0"/>
              <a:t>R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A</a:t>
            </a:r>
          </a:p>
          <a:p>
            <a:pPr algn="ctr" eaLnBrk="0" hangingPunct="0">
              <a:defRPr/>
            </a:pPr>
            <a:r>
              <a:rPr lang="fr-FR" sz="1400" b="1" dirty="0" smtClean="0"/>
              <a:t>T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I</a:t>
            </a:r>
          </a:p>
          <a:p>
            <a:pPr algn="ctr" eaLnBrk="0" hangingPunct="0">
              <a:defRPr/>
            </a:pPr>
            <a:r>
              <a:rPr lang="fr-FR" sz="1400" b="1" dirty="0" smtClean="0"/>
              <a:t>O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N</a:t>
            </a:r>
          </a:p>
          <a:p>
            <a:pPr algn="ctr" eaLnBrk="0" hangingPunct="0">
              <a:defRPr/>
            </a:pPr>
            <a:r>
              <a:rPr lang="fr-FR" sz="1400" b="1" dirty="0" smtClean="0"/>
              <a:t>N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A</a:t>
            </a:r>
          </a:p>
          <a:p>
            <a:pPr algn="ctr" eaLnBrk="0" hangingPunct="0">
              <a:defRPr/>
            </a:pPr>
            <a:r>
              <a:rPr lang="fr-FR" sz="1400" b="1" dirty="0" smtClean="0"/>
              <a:t>L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I</a:t>
            </a:r>
          </a:p>
          <a:p>
            <a:pPr algn="ctr" eaLnBrk="0" hangingPunct="0">
              <a:defRPr/>
            </a:pPr>
            <a:r>
              <a:rPr lang="fr-FR" sz="1400" b="1" dirty="0" smtClean="0"/>
              <a:t>S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A</a:t>
            </a:r>
          </a:p>
          <a:p>
            <a:pPr algn="ctr" eaLnBrk="0" hangingPunct="0">
              <a:defRPr/>
            </a:pPr>
            <a:r>
              <a:rPr lang="fr-FR" sz="1400" b="1" dirty="0" smtClean="0"/>
              <a:t>T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I</a:t>
            </a:r>
          </a:p>
          <a:p>
            <a:pPr algn="ctr" eaLnBrk="0" hangingPunct="0">
              <a:defRPr/>
            </a:pPr>
            <a:r>
              <a:rPr lang="fr-FR" sz="1400" b="1" dirty="0" smtClean="0"/>
              <a:t>O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N</a:t>
            </a:r>
          </a:p>
          <a:p>
            <a:pPr algn="ctr" eaLnBrk="0" hangingPunct="0">
              <a:defRPr/>
            </a:pPr>
            <a:endParaRPr lang="fr-FR" sz="1400" b="1" dirty="0" smtClean="0"/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D</a:t>
            </a:r>
          </a:p>
          <a:p>
            <a:pPr algn="ctr" eaLnBrk="0" hangingPunct="0">
              <a:defRPr/>
            </a:pPr>
            <a:r>
              <a:rPr lang="fr-FR" sz="1400" b="1" dirty="0" smtClean="0"/>
              <a:t>U</a:t>
            </a:r>
          </a:p>
          <a:p>
            <a:pPr algn="ctr" eaLnBrk="0" hangingPunct="0">
              <a:defRPr/>
            </a:pPr>
            <a:endParaRPr lang="fr-FR" sz="1400" b="1" dirty="0" smtClean="0">
              <a:cs typeface="+mn-cs"/>
            </a:endParaRPr>
          </a:p>
          <a:p>
            <a:pPr algn="ctr" eaLnBrk="0" hangingPunct="0">
              <a:defRPr/>
            </a:pPr>
            <a:r>
              <a:rPr lang="fr-FR" sz="1400" b="1" dirty="0" smtClean="0"/>
              <a:t>D</a:t>
            </a:r>
          </a:p>
          <a:p>
            <a:pPr algn="ctr" eaLnBrk="0" hangingPunct="0">
              <a:defRPr/>
            </a:pPr>
            <a:r>
              <a:rPr lang="fr-FR" sz="1400" b="1" dirty="0" smtClean="0">
                <a:cs typeface="+mn-cs"/>
              </a:rPr>
              <a:t>D</a:t>
            </a:r>
            <a:endParaRPr lang="fr-FR" sz="1400" b="1" dirty="0">
              <a:cs typeface="+mn-cs"/>
            </a:endParaRPr>
          </a:p>
        </p:txBody>
      </p:sp>
      <p:sp>
        <p:nvSpPr>
          <p:cNvPr id="17413" name="Flèche vers le bas 9"/>
          <p:cNvSpPr>
            <a:spLocks noChangeArrowheads="1"/>
          </p:cNvSpPr>
          <p:nvPr/>
        </p:nvSpPr>
        <p:spPr bwMode="auto">
          <a:xfrm>
            <a:off x="1071538" y="500042"/>
            <a:ext cx="1143000" cy="60007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 sz="2000" b="1" dirty="0"/>
          </a:p>
          <a:p>
            <a:pPr algn="ctr" eaLnBrk="0" hangingPunct="0"/>
            <a:endParaRPr lang="fr-FR" sz="2000" b="1" dirty="0"/>
          </a:p>
          <a:p>
            <a:pPr algn="ctr" eaLnBrk="0" hangingPunct="0"/>
            <a:endParaRPr lang="fr-FR" sz="2000" b="1" dirty="0"/>
          </a:p>
          <a:p>
            <a:pPr algn="ctr" eaLnBrk="0" hangingPunct="0"/>
            <a:endParaRPr lang="fr-FR" sz="2000" b="1" dirty="0"/>
          </a:p>
          <a:p>
            <a:pPr algn="ctr" eaLnBrk="0" hangingPunct="0"/>
            <a:endParaRPr lang="fr-FR" sz="2000" b="1" dirty="0"/>
          </a:p>
          <a:p>
            <a:pPr algn="ctr" eaLnBrk="0" hangingPunct="0"/>
            <a:endParaRPr lang="fr-FR" sz="2000" b="1" dirty="0"/>
          </a:p>
          <a:p>
            <a:pPr algn="ctr" eaLnBrk="0" hangingPunct="0"/>
            <a:r>
              <a:rPr lang="fr-FR" sz="4400" b="1" dirty="0" smtClean="0"/>
              <a:t>A</a:t>
            </a:r>
          </a:p>
          <a:p>
            <a:pPr algn="ctr" eaLnBrk="0" hangingPunct="0"/>
            <a:r>
              <a:rPr lang="fr-FR" sz="4400" b="1" dirty="0" smtClean="0"/>
              <a:t>S</a:t>
            </a:r>
          </a:p>
          <a:p>
            <a:pPr algn="ctr" eaLnBrk="0" hangingPunct="0"/>
            <a:r>
              <a:rPr lang="fr-FR" sz="4400" b="1" dirty="0" smtClean="0"/>
              <a:t>D</a:t>
            </a:r>
            <a:endParaRPr lang="fr-FR" sz="4400" b="1" dirty="0"/>
          </a:p>
        </p:txBody>
      </p:sp>
      <p:cxnSp>
        <p:nvCxnSpPr>
          <p:cNvPr id="17419" name="Connecteur droit avec flèche 16"/>
          <p:cNvCxnSpPr>
            <a:cxnSpLocks noChangeShapeType="1"/>
          </p:cNvCxnSpPr>
          <p:nvPr/>
        </p:nvCxnSpPr>
        <p:spPr bwMode="auto">
          <a:xfrm>
            <a:off x="1930400" y="927082"/>
            <a:ext cx="10668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20" name="Connecteur droit avec flèche 17"/>
          <p:cNvCxnSpPr>
            <a:cxnSpLocks noChangeShapeType="1"/>
          </p:cNvCxnSpPr>
          <p:nvPr/>
        </p:nvCxnSpPr>
        <p:spPr bwMode="auto">
          <a:xfrm>
            <a:off x="1930400" y="2000240"/>
            <a:ext cx="10668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21" name="Connecteur droit avec flèche 18"/>
          <p:cNvCxnSpPr>
            <a:cxnSpLocks noChangeShapeType="1"/>
          </p:cNvCxnSpPr>
          <p:nvPr/>
        </p:nvCxnSpPr>
        <p:spPr bwMode="auto">
          <a:xfrm>
            <a:off x="1930400" y="3141661"/>
            <a:ext cx="10668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22" name="Connecteur droit avec flèche 19"/>
          <p:cNvCxnSpPr>
            <a:cxnSpLocks noChangeShapeType="1"/>
          </p:cNvCxnSpPr>
          <p:nvPr/>
        </p:nvCxnSpPr>
        <p:spPr bwMode="auto">
          <a:xfrm>
            <a:off x="1930400" y="4214818"/>
            <a:ext cx="10668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23" name="Connecteur droit avec flèche 20"/>
          <p:cNvCxnSpPr>
            <a:cxnSpLocks noChangeShapeType="1"/>
          </p:cNvCxnSpPr>
          <p:nvPr/>
        </p:nvCxnSpPr>
        <p:spPr bwMode="auto">
          <a:xfrm>
            <a:off x="1930400" y="5357826"/>
            <a:ext cx="1066800" cy="15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7426" name="ZoneTexte 23"/>
          <p:cNvSpPr txBox="1">
            <a:spLocks noChangeArrowheads="1"/>
          </p:cNvSpPr>
          <p:nvPr/>
        </p:nvSpPr>
        <p:spPr bwMode="auto">
          <a:xfrm rot="10800000" flipV="1">
            <a:off x="4500562" y="719720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70C0"/>
                </a:solidFill>
              </a:rPr>
              <a:t>Outil de questionnement et d’orientation des PSPP dans une perspective de DD en vue d’identifier forces, faiblesses et bonifications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427" name="ZoneTexte 24"/>
          <p:cNvSpPr txBox="1">
            <a:spLocks noChangeArrowheads="1"/>
          </p:cNvSpPr>
          <p:nvPr/>
        </p:nvSpPr>
        <p:spPr bwMode="auto">
          <a:xfrm rot="10800000" flipV="1">
            <a:off x="4467260" y="1862728"/>
            <a:ext cx="44624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2060"/>
                </a:solidFill>
              </a:rPr>
              <a:t>Outil d’information sur les ODD et de priorisation participative des cibles ODD  à différents niveaux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7428" name="ZoneTexte 25"/>
          <p:cNvSpPr txBox="1">
            <a:spLocks noChangeArrowheads="1"/>
          </p:cNvSpPr>
          <p:nvPr/>
        </p:nvSpPr>
        <p:spPr bwMode="auto">
          <a:xfrm rot="10800000" flipV="1">
            <a:off x="4429124" y="2925545"/>
            <a:ext cx="4019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B0F0"/>
                </a:solidFill>
              </a:rPr>
              <a:t>Outil d’association des cibles priorisées aux indicateurs de DD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7429" name="ZoneTexte 26"/>
          <p:cNvSpPr txBox="1">
            <a:spLocks noChangeArrowheads="1"/>
          </p:cNvSpPr>
          <p:nvPr/>
        </p:nvSpPr>
        <p:spPr bwMode="auto">
          <a:xfrm rot="10800000" flipV="1">
            <a:off x="4429148" y="3933443"/>
            <a:ext cx="3857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 smtClean="0"/>
              <a:t>Outil de reddition de comptes en lien avec la planification stratégique du DD</a:t>
            </a:r>
            <a:endParaRPr lang="fr-FR" dirty="0"/>
          </a:p>
        </p:txBody>
      </p:sp>
      <p:sp>
        <p:nvSpPr>
          <p:cNvPr id="17430" name="ZoneTexte 27"/>
          <p:cNvSpPr txBox="1">
            <a:spLocks noChangeArrowheads="1"/>
          </p:cNvSpPr>
          <p:nvPr/>
        </p:nvSpPr>
        <p:spPr bwMode="auto">
          <a:xfrm rot="10800000" flipV="1">
            <a:off x="4429156" y="4934561"/>
            <a:ext cx="39290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B0F0"/>
                </a:solidFill>
              </a:rPr>
              <a:t>Outil opérationnel d’identification, d’allocation et d’évaluation de la qualité des compétences en DD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A" dirty="0" smtClean="0"/>
              <a:t>Conclusion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530725"/>
          </a:xfrm>
        </p:spPr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800" dirty="0" smtClean="0"/>
              <a:t>Des outils </a:t>
            </a:r>
            <a:r>
              <a:rPr lang="fr-CA" sz="2800" dirty="0" smtClean="0"/>
              <a:t>qui </a:t>
            </a:r>
            <a:r>
              <a:rPr lang="fr-CA" sz="2800" dirty="0" smtClean="0"/>
              <a:t>: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s'adaptent aux besoins 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favorisent l’implication des parties prenantes 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imposent un questionnement 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favorisent la transversalité;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facilitent la communication 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éclairent la prise de décision 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 smtClean="0"/>
              <a:t>orientent les PSPP vers le développement durable;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sz="2400" dirty="0"/>
              <a:t>f</a:t>
            </a:r>
            <a:r>
              <a:rPr lang="fr-CA" sz="2400" dirty="0" smtClean="0"/>
              <a:t>amiliarisent les utilisateurs avec le PDD-H2030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CA" dirty="0" smtClean="0"/>
              <a:t>Dans une perspective systémique</a:t>
            </a:r>
          </a:p>
        </p:txBody>
      </p:sp>
    </p:spTree>
    <p:extLst>
      <p:ext uri="{BB962C8B-B14F-4D97-AF65-F5344CB8AC3E}">
        <p14:creationId xmlns:p14="http://schemas.microsoft.com/office/powerpoint/2010/main" val="2737783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partenariat UQAC-IFDD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Pour maîtriser l’Analyse systémique de durabilité, un nouveau programme de deuxième cycle sera offert à l’UQAC à compter de l’automne 2016.</a:t>
            </a:r>
          </a:p>
          <a:p>
            <a:pPr>
              <a:buNone/>
            </a:pPr>
            <a:r>
              <a:rPr lang="fr-CA" dirty="0" smtClean="0"/>
              <a:t>Pour en savoir plus:</a:t>
            </a:r>
          </a:p>
          <a:p>
            <a:pPr>
              <a:buNone/>
            </a:pPr>
            <a:r>
              <a:rPr lang="fr-CA" dirty="0" smtClean="0">
                <a:hlinkClick r:id="rId2"/>
              </a:rPr>
              <a:t>http://programmes.uqac.ca/0737</a:t>
            </a:r>
            <a:r>
              <a:rPr lang="fr-CA" dirty="0" smtClean="0"/>
              <a:t> </a:t>
            </a:r>
          </a:p>
          <a:p>
            <a:pPr algn="ctr">
              <a:buNone/>
            </a:pPr>
            <a:r>
              <a:rPr lang="fr-CA" sz="2400" dirty="0" smtClean="0">
                <a:hlinkClick r:id="rId3"/>
              </a:rPr>
              <a:t>claude_villeneuve@uqac.ca</a:t>
            </a:r>
            <a:endParaRPr lang="fr-CA" sz="2400" dirty="0" smtClean="0"/>
          </a:p>
          <a:p>
            <a:pPr algn="ctr">
              <a:buNone/>
            </a:pPr>
            <a:r>
              <a:rPr lang="fr-CA" sz="2400" dirty="0">
                <a:hlinkClick r:id="rId4"/>
              </a:rPr>
              <a:t>g</a:t>
            </a:r>
            <a:r>
              <a:rPr lang="fr-CA" sz="2400" dirty="0" smtClean="0">
                <a:hlinkClick r:id="rId4"/>
              </a:rPr>
              <a:t>eorges.lanmafankpotin1</a:t>
            </a:r>
            <a:r>
              <a:rPr lang="fr-CA" sz="2400" smtClean="0">
                <a:hlinkClick r:id="rId4"/>
              </a:rPr>
              <a:t>@uqac.ca</a:t>
            </a:r>
            <a:r>
              <a:rPr lang="fr-CA" sz="2400" smtClean="0"/>
              <a:t> 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développement durable reste un idéal à atteindre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Sustainability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yet</a:t>
            </a:r>
            <a:r>
              <a:rPr lang="fr-FR" sz="2400" i="1" dirty="0" smtClean="0"/>
              <a:t> to </a:t>
            </a:r>
            <a:r>
              <a:rPr lang="fr-FR" sz="2400" i="1" dirty="0" err="1" smtClean="0"/>
              <a:t>acheieve</a:t>
            </a:r>
            <a:r>
              <a:rPr lang="fr-FR" sz="2400" i="1" dirty="0" smtClean="0"/>
              <a:t>)</a:t>
            </a:r>
            <a:endParaRPr lang="fr-FR" dirty="0" smtClean="0"/>
          </a:p>
          <a:p>
            <a:r>
              <a:rPr lang="fr-FR" dirty="0" smtClean="0"/>
              <a:t>Même si ses principes sont universels, leur mise en œuvre doit se plier à la réalité locale et nationale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Different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strokes</a:t>
            </a:r>
            <a:r>
              <a:rPr lang="fr-FR" sz="2400" i="1" dirty="0" smtClean="0"/>
              <a:t> for </a:t>
            </a:r>
            <a:r>
              <a:rPr lang="fr-FR" sz="2400" i="1" dirty="0" err="1" smtClean="0"/>
              <a:t>different</a:t>
            </a:r>
            <a:r>
              <a:rPr lang="fr-FR" sz="2400" i="1" dirty="0" smtClean="0"/>
              <a:t> folks)</a:t>
            </a:r>
            <a:endParaRPr lang="fr-FR" dirty="0" smtClean="0"/>
          </a:p>
          <a:p>
            <a:r>
              <a:rPr lang="fr-FR" dirty="0" smtClean="0"/>
              <a:t>La complexité du concept demande l’engagement et la participation des parties prenantes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We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need</a:t>
            </a:r>
            <a:r>
              <a:rPr lang="fr-FR" sz="2400" i="1" dirty="0" smtClean="0"/>
              <a:t> to engage </a:t>
            </a:r>
            <a:r>
              <a:rPr lang="fr-FR" sz="2400" i="1" dirty="0" err="1" smtClean="0"/>
              <a:t>stakeholders</a:t>
            </a:r>
            <a:r>
              <a:rPr lang="fr-FR" sz="2400" i="1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19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systémique de la durabilité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ODD doivent être considérés comme un tout dans lequel l’atteinte des cibles est sujet à des synergies et antagonismes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L’ASD permet d’étudier le système dans sa globalité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40968"/>
            <a:ext cx="5940152" cy="14804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725145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Nilsson, M., </a:t>
            </a:r>
            <a:r>
              <a:rPr lang="fr-FR" sz="1400" dirty="0" err="1" smtClean="0"/>
              <a:t>Griggs</a:t>
            </a:r>
            <a:r>
              <a:rPr lang="fr-FR" sz="1400" dirty="0" smtClean="0"/>
              <a:t>, D., </a:t>
            </a:r>
            <a:r>
              <a:rPr lang="fr-FR" sz="1400" dirty="0" err="1" smtClean="0"/>
              <a:t>Visbeck</a:t>
            </a:r>
            <a:r>
              <a:rPr lang="fr-FR" sz="1400" dirty="0" smtClean="0"/>
              <a:t>, M.,</a:t>
            </a:r>
            <a:r>
              <a:rPr lang="fr-FR" sz="1400" dirty="0" err="1" smtClean="0"/>
              <a:t>Ringler</a:t>
            </a:r>
            <a:r>
              <a:rPr lang="fr-FR" sz="1400" dirty="0" smtClean="0"/>
              <a:t>, C.,A </a:t>
            </a:r>
            <a:r>
              <a:rPr lang="fr-FR" sz="1400" dirty="0" err="1" smtClean="0"/>
              <a:t>draft</a:t>
            </a:r>
            <a:r>
              <a:rPr lang="fr-FR" sz="1400" dirty="0" smtClean="0"/>
              <a:t> </a:t>
            </a:r>
            <a:r>
              <a:rPr lang="fr-FR" sz="1400" dirty="0" err="1" smtClean="0"/>
              <a:t>framework</a:t>
            </a:r>
            <a:r>
              <a:rPr lang="fr-FR" sz="1400" dirty="0" smtClean="0"/>
              <a:t> for </a:t>
            </a:r>
            <a:r>
              <a:rPr lang="fr-FR" sz="1400" dirty="0" err="1" smtClean="0"/>
              <a:t>understanding</a:t>
            </a:r>
            <a:r>
              <a:rPr lang="fr-FR" sz="1400" dirty="0" smtClean="0"/>
              <a:t> SDG interactions ICSU, 2016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580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Fonction des outils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CA" sz="2800" dirty="0" smtClean="0"/>
              <a:t>Opérationnaliser les principes du DD</a:t>
            </a:r>
          </a:p>
          <a:p>
            <a:pPr>
              <a:defRPr/>
            </a:pPr>
            <a:r>
              <a:rPr lang="fr-CA" sz="2800" dirty="0" smtClean="0"/>
              <a:t>Favoriser l’intégration des dimensions du DD</a:t>
            </a:r>
          </a:p>
          <a:p>
            <a:pPr>
              <a:defRPr/>
            </a:pPr>
            <a:r>
              <a:rPr lang="fr-CA" sz="2800" dirty="0" smtClean="0"/>
              <a:t>Établir des priorités d’action</a:t>
            </a:r>
          </a:p>
          <a:p>
            <a:pPr>
              <a:defRPr/>
            </a:pPr>
            <a:r>
              <a:rPr lang="fr-CA" sz="2800" dirty="0" smtClean="0"/>
              <a:t>Ajuster les attentes au contexte </a:t>
            </a:r>
          </a:p>
          <a:p>
            <a:pPr>
              <a:defRPr/>
            </a:pPr>
            <a:r>
              <a:rPr lang="fr-CA" sz="2800" dirty="0" smtClean="0"/>
              <a:t>Éviter le galvaudage du terme en se donnant un langage  commun</a:t>
            </a:r>
          </a:p>
          <a:p>
            <a:pPr>
              <a:defRPr/>
            </a:pPr>
            <a:r>
              <a:rPr lang="fr-CA" sz="2800" dirty="0" smtClean="0"/>
              <a:t>Orienter les décideurs</a:t>
            </a:r>
          </a:p>
          <a:p>
            <a:pPr>
              <a:defRPr/>
            </a:pPr>
            <a:r>
              <a:rPr lang="fr-CA" sz="2800" dirty="0" smtClean="0"/>
              <a:t>Favoriser la reddition de comptes</a:t>
            </a:r>
          </a:p>
          <a:p>
            <a:pPr>
              <a:defRPr/>
            </a:pPr>
            <a:r>
              <a:rPr lang="fr-CA" sz="2800" dirty="0" smtClean="0"/>
              <a:t>Permettre l’amélioration continue</a:t>
            </a:r>
            <a:endParaRPr lang="fr-CA" sz="2400" dirty="0" smtClean="0"/>
          </a:p>
          <a:p>
            <a:pPr>
              <a:defRPr/>
            </a:pPr>
            <a:endParaRPr lang="fr-CA" sz="2800" dirty="0" smtClean="0"/>
          </a:p>
          <a:p>
            <a:pPr>
              <a:defRPr/>
            </a:pPr>
            <a:endParaRPr lang="fr-CA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GADD – GPC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GADD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 smtClean="0"/>
              <a:t>Fichier Excel gratuit</a:t>
            </a:r>
          </a:p>
          <a:p>
            <a:r>
              <a:rPr lang="fr-FR" sz="2000" dirty="0" smtClean="0"/>
              <a:t>S’applique aux PSPP en amont, pendant et en aval</a:t>
            </a:r>
          </a:p>
          <a:p>
            <a:r>
              <a:rPr lang="fr-FR" sz="2000" dirty="0" smtClean="0"/>
              <a:t>Mécanisme de pondération - évaluation</a:t>
            </a:r>
          </a:p>
          <a:p>
            <a:r>
              <a:rPr lang="fr-FR" sz="2000" dirty="0" smtClean="0"/>
              <a:t>Couvre l’ensemble du contenu des ODD</a:t>
            </a:r>
            <a:endParaRPr lang="fr-FR" sz="2000" dirty="0"/>
          </a:p>
          <a:p>
            <a:r>
              <a:rPr lang="fr-FR" sz="2000" dirty="0" smtClean="0"/>
              <a:t>Permet de prioriser les objectifs où il faut intervenir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GPC-ODD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000" dirty="0" smtClean="0"/>
              <a:t>Fichier Excel gratuit</a:t>
            </a:r>
          </a:p>
          <a:p>
            <a:r>
              <a:rPr lang="fr-FR" sz="2000" dirty="0" smtClean="0"/>
              <a:t>S’applique aux politiques </a:t>
            </a:r>
            <a:r>
              <a:rPr lang="fr-FR" sz="2000" dirty="0" smtClean="0"/>
              <a:t>et</a:t>
            </a:r>
            <a:r>
              <a:rPr lang="fr-FR" sz="2000" dirty="0" smtClean="0"/>
              <a:t> </a:t>
            </a:r>
            <a:r>
              <a:rPr lang="fr-FR" sz="2000" dirty="0" smtClean="0"/>
              <a:t>stratégies en amont</a:t>
            </a:r>
          </a:p>
          <a:p>
            <a:r>
              <a:rPr lang="fr-FR" sz="2000" dirty="0"/>
              <a:t>Mécanisme de pondération - </a:t>
            </a:r>
            <a:r>
              <a:rPr lang="fr-FR" sz="2000" dirty="0" smtClean="0"/>
              <a:t>évaluation</a:t>
            </a:r>
          </a:p>
          <a:p>
            <a:r>
              <a:rPr lang="fr-FR" sz="2000" dirty="0" smtClean="0"/>
              <a:t>Permet la reddition de comptes pour chaque cible des ODD</a:t>
            </a:r>
          </a:p>
          <a:p>
            <a:r>
              <a:rPr lang="fr-FR" sz="2000" dirty="0" smtClean="0"/>
              <a:t>Permet de prioriser les cibles sur lesquelles il faut investir des efforts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5065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Donc?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terme d’une analyse, le décideur dispose:</a:t>
            </a:r>
          </a:p>
          <a:p>
            <a:pPr lvl="1"/>
            <a:r>
              <a:rPr lang="fr-FR" dirty="0" smtClean="0"/>
              <a:t>D’une revue complète des impacts, forces et faiblesses du  PSPP dans les 6 dimensions</a:t>
            </a:r>
          </a:p>
          <a:p>
            <a:pPr lvl="1"/>
            <a:r>
              <a:rPr lang="fr-FR" dirty="0" smtClean="0"/>
              <a:t>Des objectifs priorisés pour améliorer sa performance</a:t>
            </a:r>
          </a:p>
          <a:p>
            <a:pPr lvl="1"/>
            <a:r>
              <a:rPr lang="fr-FR" dirty="0" smtClean="0"/>
              <a:t>D’un ensemble de pistes à évaluer pour la rédaction d’un plan d’action ou d’une demande de financement</a:t>
            </a:r>
          </a:p>
          <a:p>
            <a:pPr lvl="1"/>
            <a:r>
              <a:rPr lang="fr-FR" dirty="0" smtClean="0"/>
              <a:t>D’une analyse couvrant l’ensemble des ODD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44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Champs </a:t>
            </a:r>
            <a:r>
              <a:rPr lang="fr-CA" dirty="0" smtClean="0"/>
              <a:t>d’application de l’ASD</a:t>
            </a:r>
            <a:endParaRPr lang="fr-CA" dirty="0" smtClean="0"/>
          </a:p>
        </p:txBody>
      </p:sp>
      <p:sp>
        <p:nvSpPr>
          <p:cNvPr id="2048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40"/>
          </a:xfrm>
        </p:spPr>
        <p:txBody>
          <a:bodyPr>
            <a:normAutofit fontScale="92500" lnSpcReduction="10000"/>
          </a:bodyPr>
          <a:lstStyle/>
          <a:p>
            <a:r>
              <a:rPr lang="fr-CA" sz="2800" dirty="0" smtClean="0"/>
              <a:t>Diverses échelles territoriales et géographiques </a:t>
            </a:r>
          </a:p>
          <a:p>
            <a:pPr lvl="2"/>
            <a:r>
              <a:rPr lang="fr-CA" sz="2000" dirty="0" smtClean="0"/>
              <a:t>Canada, États-Unis, Haïti, Espagne</a:t>
            </a:r>
            <a:r>
              <a:rPr lang="fr-CA" sz="2000" dirty="0" smtClean="0"/>
              <a:t>, Honduras, </a:t>
            </a:r>
            <a:r>
              <a:rPr lang="fr-CA" sz="2000" dirty="0" smtClean="0"/>
              <a:t>Chine, </a:t>
            </a:r>
            <a:r>
              <a:rPr lang="fr-CA" sz="2000" dirty="0" smtClean="0"/>
              <a:t>Burkina Faso, Sénégal, Mali, Bénin, Togo, C</a:t>
            </a:r>
            <a:r>
              <a:rPr lang="fr-CA" sz="2000" dirty="0" smtClean="0"/>
              <a:t>ôte d’Ivoire</a:t>
            </a:r>
            <a:r>
              <a:rPr lang="fr-CA" sz="2000" dirty="0" smtClean="0"/>
              <a:t>, Gabon, Madagascar, Comores, </a:t>
            </a:r>
            <a:r>
              <a:rPr lang="fr-CA" sz="2000" dirty="0" smtClean="0"/>
              <a:t>Francophonie.</a:t>
            </a:r>
          </a:p>
          <a:p>
            <a:pPr lvl="2"/>
            <a:r>
              <a:rPr lang="fr-CA" sz="2000" dirty="0" smtClean="0"/>
              <a:t>À l’échelle nationale, régionale ou locale</a:t>
            </a:r>
            <a:endParaRPr lang="fr-CA" sz="2000" dirty="0" smtClean="0"/>
          </a:p>
          <a:p>
            <a:r>
              <a:rPr lang="fr-CA" sz="2800" dirty="0" smtClean="0"/>
              <a:t>Elle peut s’appliquer à tout PSPP, sectoriel ou de DD :</a:t>
            </a:r>
          </a:p>
          <a:p>
            <a:pPr lvl="2"/>
            <a:r>
              <a:rPr lang="fr-CA" sz="2000" dirty="0" smtClean="0"/>
              <a:t>Une stratégie nationale de DD</a:t>
            </a:r>
          </a:p>
          <a:p>
            <a:pPr lvl="2"/>
            <a:r>
              <a:rPr lang="fr-CA" sz="2000" dirty="0" smtClean="0"/>
              <a:t>Une stratégie de réduction de la pauvreté</a:t>
            </a:r>
          </a:p>
          <a:p>
            <a:pPr lvl="2"/>
            <a:r>
              <a:rPr lang="fr-CA" sz="2000" dirty="0" smtClean="0"/>
              <a:t>Un programme d’accès à l’énergie</a:t>
            </a:r>
          </a:p>
          <a:p>
            <a:pPr lvl="2"/>
            <a:r>
              <a:rPr lang="fr-CA" sz="2000" dirty="0" smtClean="0"/>
              <a:t>Un plan de gestion des matière résiduelle</a:t>
            </a:r>
          </a:p>
          <a:p>
            <a:pPr lvl="2"/>
            <a:r>
              <a:rPr lang="fr-CA" sz="2000" dirty="0" smtClean="0"/>
              <a:t>Un politique culturelle</a:t>
            </a:r>
          </a:p>
          <a:p>
            <a:pPr lvl="2"/>
            <a:r>
              <a:rPr lang="fr-CA" sz="2000" dirty="0" smtClean="0"/>
              <a:t>Un projet industriel</a:t>
            </a:r>
          </a:p>
        </p:txBody>
      </p:sp>
    </p:spTree>
    <p:extLst>
      <p:ext uri="{BB962C8B-B14F-4D97-AF65-F5344CB8AC3E}">
        <p14:creationId xmlns:p14="http://schemas.microsoft.com/office/powerpoint/2010/main" val="348754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7452320" cy="51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exemples</a:t>
            </a:r>
            <a:endParaRPr lang="fr-FR" dirty="0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72909533"/>
              </p:ext>
            </p:extLst>
          </p:nvPr>
        </p:nvGraphicFramePr>
        <p:xfrm>
          <a:off x="107504" y="1268760"/>
          <a:ext cx="51125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646567800"/>
              </p:ext>
            </p:extLst>
          </p:nvPr>
        </p:nvGraphicFramePr>
        <p:xfrm>
          <a:off x="5724128" y="1268760"/>
          <a:ext cx="187220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9512" y="3501009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Analyse de la SCRP-3 Bénin (en haut) et pour la commune de Cotonou (en bas) (Source </a:t>
            </a:r>
            <a:r>
              <a:rPr lang="fr-FR" sz="1400" b="1" dirty="0" err="1" smtClean="0"/>
              <a:t>Alisato</a:t>
            </a:r>
            <a:r>
              <a:rPr lang="fr-FR" sz="1400" b="1" dirty="0" smtClean="0"/>
              <a:t>, A, 2016)</a:t>
            </a:r>
            <a:endParaRPr lang="fr-FR" sz="1400" b="1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342753064"/>
              </p:ext>
            </p:extLst>
          </p:nvPr>
        </p:nvGraphicFramePr>
        <p:xfrm>
          <a:off x="179512" y="3933056"/>
          <a:ext cx="5059789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424651103"/>
              </p:ext>
            </p:extLst>
          </p:nvPr>
        </p:nvGraphicFramePr>
        <p:xfrm>
          <a:off x="5796136" y="3861048"/>
          <a:ext cx="187220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540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 PowerPoint chai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 PowerPoint chaire</Template>
  <TotalTime>4928</TotalTime>
  <Words>682</Words>
  <Application>Microsoft Macintosh PowerPoint</Application>
  <PresentationFormat>Présentation à l'écran (4:3)</PresentationFormat>
  <Paragraphs>135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Gabarit PowerPoint chaire</vt:lpstr>
      <vt:lpstr>  Des outils pour la mise en œuvre  du PDD-H2030        </vt:lpstr>
      <vt:lpstr>Problématique </vt:lpstr>
      <vt:lpstr>Analyse systémique de la durabilité</vt:lpstr>
      <vt:lpstr>Fonction des outils</vt:lpstr>
      <vt:lpstr>Comparaison GADD – GPC</vt:lpstr>
      <vt:lpstr>Donc?</vt:lpstr>
      <vt:lpstr>Champs d’application de l’ASD</vt:lpstr>
      <vt:lpstr>Présentation PowerPoint</vt:lpstr>
      <vt:lpstr>Des exemples</vt:lpstr>
      <vt:lpstr>Présentation PowerPoint</vt:lpstr>
      <vt:lpstr>Chaîne de l’Analyse Systémique de Durabilité</vt:lpstr>
      <vt:lpstr>Conclusion</vt:lpstr>
      <vt:lpstr>Un partenariat UQAC-IFDD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</dc:creator>
  <cp:lastModifiedBy>Claude Villeneuve</cp:lastModifiedBy>
  <cp:revision>175</cp:revision>
  <dcterms:created xsi:type="dcterms:W3CDTF">2012-12-13T20:57:34Z</dcterms:created>
  <dcterms:modified xsi:type="dcterms:W3CDTF">2016-07-19T20:17:45Z</dcterms:modified>
</cp:coreProperties>
</file>